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838C-7A33-437B-A2C9-52C562C693FE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82A8-5D80-466B-A05F-39735928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56429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838C-7A33-437B-A2C9-52C562C693FE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82A8-5D80-466B-A05F-39735928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57102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838C-7A33-437B-A2C9-52C562C693FE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82A8-5D80-466B-A05F-39735928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1969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838C-7A33-437B-A2C9-52C562C693FE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82A8-5D80-466B-A05F-39735928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5408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838C-7A33-437B-A2C9-52C562C693FE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82A8-5D80-466B-A05F-39735928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18490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838C-7A33-437B-A2C9-52C562C693FE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82A8-5D80-466B-A05F-39735928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91679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838C-7A33-437B-A2C9-52C562C693FE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82A8-5D80-466B-A05F-39735928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77356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838C-7A33-437B-A2C9-52C562C693FE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82A8-5D80-466B-A05F-39735928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16169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838C-7A33-437B-A2C9-52C562C693FE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82A8-5D80-466B-A05F-39735928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4420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838C-7A33-437B-A2C9-52C562C693FE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82A8-5D80-466B-A05F-39735928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48963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838C-7A33-437B-A2C9-52C562C693FE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82A8-5D80-466B-A05F-39735928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21841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B838C-7A33-437B-A2C9-52C562C693FE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82A8-5D80-466B-A05F-39735928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48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5679" y="2708920"/>
            <a:ext cx="7920880" cy="1008112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(Дисципліна за вільним вибором студента, 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рівень вищої освіти “бакалавр”, “магістр”)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3171"/>
            <a:ext cx="2657475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35570" y="1340768"/>
            <a:ext cx="64807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«Історія медицини»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4384702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999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815207"/>
            <a:ext cx="5593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 ЗА УВАГУ!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26574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22101"/>
            <a:ext cx="4805861" cy="2629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909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Актуальність вивчення дисципліни.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2377" y="1268760"/>
            <a:ext cx="5390103" cy="547260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b="1" dirty="0" smtClean="0">
                <a:solidFill>
                  <a:srgbClr val="002060"/>
                </a:solidFill>
              </a:rPr>
              <a:t>   </a:t>
            </a:r>
            <a:r>
              <a:rPr lang="uk-UA" b="1" dirty="0" smtClean="0"/>
              <a:t>Вивчення медицини, як і будь-якої іншої галузі людської діяльності та знання, обов’язково потребує ґрунтовного ознайомлення з її історією. Неможливо досконало оволодіти наукою без знання її історії.   </a:t>
            </a:r>
          </a:p>
          <a:p>
            <a:pPr marL="0" indent="0" algn="just">
              <a:buNone/>
            </a:pPr>
            <a:r>
              <a:rPr lang="uk-UA" b="1" dirty="0" smtClean="0"/>
              <a:t>   Методологічно правильна історична оцінка явища, факту, теорії і є справжня їх суть. Ось чому </a:t>
            </a:r>
            <a:r>
              <a:rPr lang="uk-UA" b="1" dirty="0" smtClean="0">
                <a:solidFill>
                  <a:srgbClr val="C00000"/>
                </a:solidFill>
              </a:rPr>
              <a:t>історія медицини</a:t>
            </a:r>
            <a:r>
              <a:rPr lang="uk-UA" b="1" dirty="0" smtClean="0"/>
              <a:t> – одна з теоретичних дисциплін у галузі медицини взагалі. Вона дає поняття про походження всього сучасного комплексу знань у цій галузі, про їх суть у процесі розвитку.</a:t>
            </a:r>
            <a:endParaRPr lang="uk-UA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65" y="1196752"/>
            <a:ext cx="3250857" cy="1829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81" y="3007891"/>
            <a:ext cx="3386211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06" y="4650786"/>
            <a:ext cx="2973559" cy="2125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940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64096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Особлива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увага</a:t>
            </a:r>
            <a:r>
              <a:rPr lang="ru-RU" b="1" dirty="0" smtClean="0"/>
              <a:t> в </a:t>
            </a:r>
            <a:r>
              <a:rPr lang="ru-RU" b="1" dirty="0" err="1" smtClean="0"/>
              <a:t>даному</a:t>
            </a:r>
            <a:r>
              <a:rPr lang="ru-RU" b="1" dirty="0" smtClean="0"/>
              <a:t> </a:t>
            </a:r>
            <a:r>
              <a:rPr lang="ru-RU" b="1" dirty="0" err="1" smtClean="0"/>
              <a:t>курсі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зосереджена</a:t>
            </a:r>
            <a:r>
              <a:rPr lang="ru-RU" b="1" dirty="0" smtClean="0"/>
              <a:t> на тому, як </a:t>
            </a:r>
            <a:r>
              <a:rPr lang="ru-RU" b="1" dirty="0" err="1" smtClean="0"/>
              <a:t>виникали</a:t>
            </a:r>
            <a:r>
              <a:rPr lang="ru-RU" b="1" dirty="0" smtClean="0"/>
              <a:t> </a:t>
            </a:r>
            <a:r>
              <a:rPr lang="ru-RU" b="1" dirty="0" err="1" smtClean="0"/>
              <a:t>ті</a:t>
            </a:r>
            <a:r>
              <a:rPr lang="ru-RU" b="1" dirty="0" smtClean="0"/>
              <a:t>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інші</a:t>
            </a:r>
            <a:r>
              <a:rPr lang="ru-RU" b="1" dirty="0" smtClean="0"/>
              <a:t> </a:t>
            </a:r>
            <a:r>
              <a:rPr lang="ru-RU" b="1" dirty="0" err="1" smtClean="0"/>
              <a:t>медичні</a:t>
            </a:r>
            <a:r>
              <a:rPr lang="ru-RU" b="1" dirty="0" smtClean="0"/>
              <a:t> </a:t>
            </a:r>
            <a:r>
              <a:rPr lang="ru-RU" b="1" dirty="0" err="1" smtClean="0"/>
              <a:t>ідеї</a:t>
            </a:r>
            <a:r>
              <a:rPr lang="ru-RU" b="1" dirty="0" smtClean="0"/>
              <a:t>, як </a:t>
            </a:r>
            <a:r>
              <a:rPr lang="ru-RU" b="1" dirty="0" err="1" smtClean="0"/>
              <a:t>вирішувались</a:t>
            </a:r>
            <a:r>
              <a:rPr lang="ru-RU" b="1" dirty="0" smtClean="0"/>
              <a:t> </a:t>
            </a:r>
            <a:r>
              <a:rPr lang="ru-RU" b="1" dirty="0" err="1" smtClean="0"/>
              <a:t>науково-медичні</a:t>
            </a:r>
            <a:r>
              <a:rPr lang="ru-RU" b="1" dirty="0" smtClean="0"/>
              <a:t> </a:t>
            </a:r>
            <a:r>
              <a:rPr lang="ru-RU" b="1" dirty="0" err="1" smtClean="0"/>
              <a:t>проблеми</a:t>
            </a:r>
            <a:r>
              <a:rPr lang="ru-RU" b="1" dirty="0" smtClean="0"/>
              <a:t> в ту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іншу</a:t>
            </a:r>
            <a:r>
              <a:rPr lang="ru-RU" b="1" dirty="0" smtClean="0"/>
              <a:t> </a:t>
            </a:r>
            <a:r>
              <a:rPr lang="ru-RU" b="1" dirty="0" err="1" smtClean="0"/>
              <a:t>історичну</a:t>
            </a:r>
            <a:r>
              <a:rPr lang="ru-RU" b="1" dirty="0" smtClean="0"/>
              <a:t> </a:t>
            </a:r>
            <a:r>
              <a:rPr lang="ru-RU" b="1" dirty="0" err="1" smtClean="0"/>
              <a:t>епоху</a:t>
            </a:r>
            <a:r>
              <a:rPr lang="ru-RU" b="1" dirty="0" smtClean="0"/>
              <a:t>. </a:t>
            </a:r>
            <a:r>
              <a:rPr lang="ru-RU" b="1" dirty="0" err="1" smtClean="0"/>
              <a:t>Виклад</a:t>
            </a:r>
            <a:r>
              <a:rPr lang="ru-RU" b="1" dirty="0" smtClean="0"/>
              <a:t> </a:t>
            </a:r>
            <a:r>
              <a:rPr lang="ru-RU" b="1" dirty="0" err="1" smtClean="0"/>
              <a:t>питань</a:t>
            </a:r>
            <a:r>
              <a:rPr lang="ru-RU" b="1" dirty="0" smtClean="0"/>
              <a:t> </a:t>
            </a:r>
            <a:r>
              <a:rPr lang="ru-RU" b="1" dirty="0" err="1" smtClean="0"/>
              <a:t>історії</a:t>
            </a:r>
            <a:r>
              <a:rPr lang="ru-RU" b="1" dirty="0" smtClean="0"/>
              <a:t> </a:t>
            </a:r>
            <a:r>
              <a:rPr lang="ru-RU" b="1" dirty="0" err="1" smtClean="0"/>
              <a:t>медицини</a:t>
            </a:r>
            <a:r>
              <a:rPr lang="ru-RU" b="1" dirty="0" smtClean="0"/>
              <a:t> </a:t>
            </a:r>
            <a:r>
              <a:rPr lang="ru-RU" b="1" dirty="0" err="1" smtClean="0"/>
              <a:t>спирається</a:t>
            </a:r>
            <a:r>
              <a:rPr lang="ru-RU" b="1" dirty="0" smtClean="0"/>
              <a:t> на </a:t>
            </a:r>
            <a:r>
              <a:rPr lang="ru-RU" b="1" dirty="0" err="1" smtClean="0"/>
              <a:t>конкретні</a:t>
            </a:r>
            <a:r>
              <a:rPr lang="ru-RU" b="1" dirty="0" smtClean="0"/>
              <a:t> </a:t>
            </a:r>
            <a:r>
              <a:rPr lang="ru-RU" b="1" dirty="0" err="1" smtClean="0"/>
              <a:t>наукові</a:t>
            </a:r>
            <a:r>
              <a:rPr lang="ru-RU" b="1" dirty="0" smtClean="0"/>
              <a:t> </a:t>
            </a:r>
            <a:r>
              <a:rPr lang="ru-RU" b="1" dirty="0" err="1" smtClean="0"/>
              <a:t>факти</a:t>
            </a:r>
            <a:r>
              <a:rPr lang="ru-RU" b="1" dirty="0" smtClean="0"/>
              <a:t> і </a:t>
            </a:r>
            <a:r>
              <a:rPr lang="ru-RU" b="1" dirty="0" err="1" smtClean="0"/>
              <a:t>узагальнення</a:t>
            </a:r>
            <a:r>
              <a:rPr lang="ru-RU" b="1" dirty="0" smtClean="0"/>
              <a:t>, </a:t>
            </a:r>
            <a:r>
              <a:rPr lang="ru-RU" b="1" dirty="0" err="1" smtClean="0"/>
              <a:t>котрі</a:t>
            </a:r>
            <a:r>
              <a:rPr lang="ru-RU" b="1" dirty="0" smtClean="0"/>
              <a:t> </a:t>
            </a:r>
            <a:r>
              <a:rPr lang="ru-RU" b="1" dirty="0" err="1" smtClean="0"/>
              <a:t>розглядаються</a:t>
            </a:r>
            <a:r>
              <a:rPr lang="ru-RU" b="1" dirty="0" smtClean="0"/>
              <a:t> через призму </a:t>
            </a:r>
            <a:r>
              <a:rPr lang="ru-RU" b="1" dirty="0" err="1" smtClean="0"/>
              <a:t>сучасних</a:t>
            </a:r>
            <a:r>
              <a:rPr lang="ru-RU" b="1" dirty="0" smtClean="0"/>
              <a:t> </a:t>
            </a:r>
            <a:r>
              <a:rPr lang="ru-RU" b="1" dirty="0" err="1" smtClean="0"/>
              <a:t>наукових</a:t>
            </a:r>
            <a:r>
              <a:rPr lang="ru-RU" b="1" dirty="0" smtClean="0"/>
              <a:t> і </a:t>
            </a:r>
            <a:r>
              <a:rPr lang="ru-RU" b="1" dirty="0" err="1" smtClean="0"/>
              <a:t>філософських</a:t>
            </a:r>
            <a:r>
              <a:rPr lang="ru-RU" b="1" dirty="0" smtClean="0"/>
              <a:t> </a:t>
            </a:r>
            <a:r>
              <a:rPr lang="ru-RU" b="1" dirty="0" err="1" smtClean="0"/>
              <a:t>уявлень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0075"/>
            <a:ext cx="4391888" cy="2927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4058816" cy="2299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408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686800" cy="4525963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Мета </a:t>
            </a:r>
            <a:r>
              <a:rPr lang="ru-RU" b="1" dirty="0" err="1" smtClean="0">
                <a:solidFill>
                  <a:srgbClr val="C00000"/>
                </a:solidFill>
              </a:rPr>
              <a:t>навчальної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дисципліни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- </a:t>
            </a:r>
            <a:r>
              <a:rPr lang="ru-RU" b="1" dirty="0" err="1" smtClean="0"/>
              <a:t>інтерпретація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</a:t>
            </a:r>
            <a:r>
              <a:rPr lang="ru-RU" b="1" dirty="0" err="1" smtClean="0"/>
              <a:t>медицини</a:t>
            </a:r>
            <a:r>
              <a:rPr lang="ru-RU" b="1" dirty="0" smtClean="0"/>
              <a:t> в </a:t>
            </a:r>
            <a:r>
              <a:rPr lang="ru-RU" b="1" dirty="0" err="1" smtClean="0"/>
              <a:t>історичній</a:t>
            </a:r>
            <a:r>
              <a:rPr lang="ru-RU" b="1" dirty="0" smtClean="0"/>
              <a:t> </a:t>
            </a:r>
            <a:r>
              <a:rPr lang="ru-RU" b="1" dirty="0" err="1" smtClean="0"/>
              <a:t>ретроспективі</a:t>
            </a:r>
            <a:r>
              <a:rPr lang="ru-RU" b="1" dirty="0" smtClean="0"/>
              <a:t>, </a:t>
            </a:r>
            <a:r>
              <a:rPr lang="ru-RU" b="1" dirty="0" err="1" smtClean="0"/>
              <a:t>трактування</a:t>
            </a:r>
            <a:r>
              <a:rPr lang="ru-RU" b="1" dirty="0" smtClean="0"/>
              <a:t> </a:t>
            </a:r>
            <a:r>
              <a:rPr lang="ru-RU" b="1" dirty="0" err="1" smtClean="0"/>
              <a:t>основних</a:t>
            </a:r>
            <a:r>
              <a:rPr lang="ru-RU" b="1" dirty="0" smtClean="0"/>
              <a:t> </a:t>
            </a:r>
            <a:r>
              <a:rPr lang="ru-RU" b="1" dirty="0" err="1" smtClean="0"/>
              <a:t>історикомедичних</a:t>
            </a:r>
            <a:r>
              <a:rPr lang="ru-RU" b="1" dirty="0" smtClean="0"/>
              <a:t> </a:t>
            </a:r>
            <a:r>
              <a:rPr lang="ru-RU" b="1" dirty="0" err="1" smtClean="0"/>
              <a:t>подій</a:t>
            </a:r>
            <a:r>
              <a:rPr lang="ru-RU" b="1" dirty="0" smtClean="0"/>
              <a:t>, </a:t>
            </a:r>
            <a:r>
              <a:rPr lang="ru-RU" b="1" dirty="0" err="1" smtClean="0"/>
              <a:t>вивчення</a:t>
            </a:r>
            <a:r>
              <a:rPr lang="ru-RU" b="1" dirty="0" smtClean="0"/>
              <a:t> </a:t>
            </a:r>
            <a:r>
              <a:rPr lang="ru-RU" b="1" dirty="0" err="1" smtClean="0"/>
              <a:t>основних</a:t>
            </a:r>
            <a:r>
              <a:rPr lang="ru-RU" b="1" dirty="0" smtClean="0"/>
              <a:t> </a:t>
            </a:r>
            <a:r>
              <a:rPr lang="ru-RU" b="1" dirty="0" err="1" smtClean="0"/>
              <a:t>етапів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</a:t>
            </a:r>
            <a:r>
              <a:rPr lang="ru-RU" b="1" dirty="0" err="1" smtClean="0"/>
              <a:t>медицини</a:t>
            </a:r>
            <a:r>
              <a:rPr lang="ru-RU" b="1" dirty="0" smtClean="0"/>
              <a:t> у </a:t>
            </a:r>
            <a:r>
              <a:rPr lang="ru-RU" b="1" dirty="0" err="1" smtClean="0"/>
              <a:t>зв’язку</a:t>
            </a:r>
            <a:r>
              <a:rPr lang="ru-RU" b="1" dirty="0" smtClean="0"/>
              <a:t> з </a:t>
            </a:r>
            <a:r>
              <a:rPr lang="ru-RU" b="1" dirty="0" err="1" smtClean="0"/>
              <a:t>розвитком</a:t>
            </a:r>
            <a:r>
              <a:rPr lang="ru-RU" b="1" dirty="0" smtClean="0"/>
              <a:t> і </a:t>
            </a:r>
            <a:r>
              <a:rPr lang="ru-RU" b="1" dirty="0" err="1" smtClean="0"/>
              <a:t>зміною</a:t>
            </a:r>
            <a:r>
              <a:rPr lang="ru-RU" b="1" dirty="0" smtClean="0"/>
              <a:t> </a:t>
            </a:r>
            <a:r>
              <a:rPr lang="ru-RU" b="1" dirty="0" err="1" smtClean="0"/>
              <a:t>суспільно-економічних</a:t>
            </a:r>
            <a:r>
              <a:rPr lang="ru-RU" b="1" dirty="0" smtClean="0"/>
              <a:t> умов, </a:t>
            </a:r>
            <a:r>
              <a:rPr lang="ru-RU" b="1" dirty="0" err="1" smtClean="0"/>
              <a:t>формування</a:t>
            </a:r>
            <a:r>
              <a:rPr lang="ru-RU" b="1" dirty="0" smtClean="0"/>
              <a:t> наук у </a:t>
            </a:r>
            <a:r>
              <a:rPr lang="ru-RU" b="1" dirty="0" err="1" smtClean="0"/>
              <a:t>галузі</a:t>
            </a:r>
            <a:r>
              <a:rPr lang="ru-RU" b="1" dirty="0" smtClean="0"/>
              <a:t> </a:t>
            </a:r>
            <a:r>
              <a:rPr lang="ru-RU" b="1" dirty="0" err="1" smtClean="0"/>
              <a:t>медицини</a:t>
            </a:r>
            <a:r>
              <a:rPr lang="ru-RU" b="1" dirty="0" smtClean="0"/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Предметом </a:t>
            </a:r>
            <a:r>
              <a:rPr lang="ru-RU" b="1" dirty="0" err="1" smtClean="0">
                <a:solidFill>
                  <a:srgbClr val="C00000"/>
                </a:solidFill>
              </a:rPr>
              <a:t>вивчення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навчальної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дисципліни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є </a:t>
            </a:r>
            <a:r>
              <a:rPr lang="ru-RU" b="1" dirty="0" err="1" smtClean="0"/>
              <a:t>загальні</a:t>
            </a:r>
            <a:r>
              <a:rPr lang="ru-RU" b="1" dirty="0" smtClean="0"/>
              <a:t> </a:t>
            </a:r>
            <a:r>
              <a:rPr lang="ru-RU" b="1" dirty="0" err="1" smtClean="0"/>
              <a:t>питання</a:t>
            </a:r>
            <a:r>
              <a:rPr lang="ru-RU" b="1" dirty="0" smtClean="0"/>
              <a:t> </a:t>
            </a:r>
            <a:r>
              <a:rPr lang="ru-RU" b="1" dirty="0" err="1" smtClean="0"/>
              <a:t>історії</a:t>
            </a:r>
            <a:r>
              <a:rPr lang="ru-RU" b="1" dirty="0" smtClean="0"/>
              <a:t> </a:t>
            </a:r>
            <a:r>
              <a:rPr lang="ru-RU" b="1" dirty="0" err="1" smtClean="0"/>
              <a:t>медицини</a:t>
            </a:r>
            <a:r>
              <a:rPr lang="ru-RU" b="1" dirty="0" smtClean="0"/>
              <a:t> і </a:t>
            </a:r>
            <a:r>
              <a:rPr lang="ru-RU" b="1" dirty="0" err="1" smtClean="0"/>
              <a:t>основні</a:t>
            </a:r>
            <a:r>
              <a:rPr lang="ru-RU" b="1" dirty="0" smtClean="0"/>
              <a:t> </a:t>
            </a:r>
            <a:r>
              <a:rPr lang="ru-RU" b="1" dirty="0" err="1" smtClean="0"/>
              <a:t>закономірності</a:t>
            </a:r>
            <a:r>
              <a:rPr lang="ru-RU" b="1" dirty="0" smtClean="0"/>
              <a:t> </a:t>
            </a:r>
            <a:r>
              <a:rPr lang="ru-RU" b="1" dirty="0" err="1" smtClean="0"/>
              <a:t>історичного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</a:t>
            </a:r>
            <a:r>
              <a:rPr lang="ru-RU" b="1" dirty="0" err="1" smtClean="0"/>
              <a:t>медицини</a:t>
            </a:r>
            <a:r>
              <a:rPr lang="ru-RU" b="1" dirty="0" smtClean="0"/>
              <a:t>, </a:t>
            </a:r>
            <a:r>
              <a:rPr lang="ru-RU" b="1" dirty="0" err="1" smtClean="0"/>
              <a:t>спеціальні</a:t>
            </a:r>
            <a:r>
              <a:rPr lang="ru-RU" b="1" dirty="0" smtClean="0"/>
              <a:t> </a:t>
            </a:r>
            <a:r>
              <a:rPr lang="ru-RU" b="1" dirty="0" err="1" smtClean="0"/>
              <a:t>історико-медичні</a:t>
            </a:r>
            <a:r>
              <a:rPr lang="ru-RU" b="1" dirty="0" smtClean="0"/>
              <a:t> </a:t>
            </a:r>
            <a:r>
              <a:rPr lang="ru-RU" b="1" dirty="0" err="1" smtClean="0"/>
              <a:t>відомості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81128"/>
            <a:ext cx="3048000" cy="2190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2674939" cy="2118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363" y="4556788"/>
            <a:ext cx="2908548" cy="2321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090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928992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Основні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завдання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вивчення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дисципліни</a:t>
            </a:r>
            <a:r>
              <a:rPr lang="ru-RU" b="1" dirty="0" smtClean="0">
                <a:solidFill>
                  <a:srgbClr val="C00000"/>
                </a:solidFill>
              </a:rPr>
              <a:t>: </a:t>
            </a:r>
          </a:p>
          <a:p>
            <a:pPr>
              <a:buFont typeface="Wingdings" pitchFamily="2" charset="2"/>
              <a:buChar char="q"/>
            </a:pPr>
            <a:r>
              <a:rPr lang="ru-RU" sz="3000" b="1" dirty="0" err="1" smtClean="0"/>
              <a:t>оволодіння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навичками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аналізу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джерел</a:t>
            </a:r>
            <a:r>
              <a:rPr lang="ru-RU" sz="3000" b="1" dirty="0" smtClean="0"/>
              <a:t> з </a:t>
            </a:r>
            <a:r>
              <a:rPr lang="ru-RU" sz="3000" b="1" dirty="0" err="1" smtClean="0"/>
              <a:t>історії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медицини</a:t>
            </a:r>
            <a:r>
              <a:rPr lang="en-US" sz="3000" b="1" dirty="0"/>
              <a:t>;</a:t>
            </a:r>
            <a:endParaRPr lang="ru-RU" sz="3000" b="1" dirty="0" smtClean="0"/>
          </a:p>
          <a:p>
            <a:pPr>
              <a:buFont typeface="Wingdings" pitchFamily="2" charset="2"/>
              <a:buChar char="q"/>
            </a:pPr>
            <a:r>
              <a:rPr lang="ru-RU" sz="3000" b="1" dirty="0" err="1" smtClean="0"/>
              <a:t>визначення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особливостей</a:t>
            </a:r>
            <a:r>
              <a:rPr lang="en-US" sz="3000" b="1" dirty="0"/>
              <a:t> </a:t>
            </a:r>
            <a:r>
              <a:rPr lang="ru-RU" sz="3000" b="1" dirty="0" err="1" smtClean="0"/>
              <a:t>природничонаукових</a:t>
            </a:r>
            <a:r>
              <a:rPr lang="ru-RU" sz="3000" b="1" dirty="0" smtClean="0"/>
              <a:t> і </a:t>
            </a:r>
            <a:r>
              <a:rPr lang="ru-RU" sz="3000" b="1" dirty="0" err="1" smtClean="0"/>
              <a:t>медичних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знань</a:t>
            </a:r>
            <a:r>
              <a:rPr lang="ru-RU" sz="3000" b="1" dirty="0" smtClean="0"/>
              <a:t>, </a:t>
            </a:r>
            <a:r>
              <a:rPr lang="ru-RU" sz="3000" b="1" dirty="0" err="1" smtClean="0"/>
              <a:t>характерних</a:t>
            </a:r>
            <a:r>
              <a:rPr lang="ru-RU" sz="3000" b="1" dirty="0" smtClean="0"/>
              <a:t> рис </a:t>
            </a:r>
            <a:r>
              <a:rPr lang="ru-RU" sz="3000" b="1" dirty="0" err="1" smtClean="0"/>
              <a:t>розвитку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медицини</a:t>
            </a:r>
            <a:r>
              <a:rPr lang="ru-RU" sz="3000" b="1" dirty="0" smtClean="0"/>
              <a:t> у </a:t>
            </a:r>
            <a:r>
              <a:rPr lang="ru-RU" sz="3000" b="1" dirty="0" err="1" smtClean="0"/>
              <a:t>різні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історичні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періоди</a:t>
            </a:r>
            <a:r>
              <a:rPr lang="en-US" sz="3000" b="1" dirty="0" smtClean="0"/>
              <a:t>;</a:t>
            </a:r>
            <a:r>
              <a:rPr lang="ru-RU" sz="3000" b="1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sz="3000" b="1" dirty="0" err="1" smtClean="0"/>
              <a:t>інтерпретування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основних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історико-медичних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подій</a:t>
            </a:r>
            <a:r>
              <a:rPr lang="ru-RU" sz="3000" b="1" dirty="0" smtClean="0"/>
              <a:t>. </a:t>
            </a:r>
            <a:endParaRPr lang="ru-RU" sz="3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365104"/>
            <a:ext cx="3744416" cy="2491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183" y="4366837"/>
            <a:ext cx="3110855" cy="2491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314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358174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 smtClean="0"/>
              <a:t>   </a:t>
            </a:r>
            <a:r>
              <a:rPr lang="ru-RU" b="1" dirty="0" err="1" smtClean="0"/>
              <a:t>Історія</a:t>
            </a:r>
            <a:r>
              <a:rPr lang="ru-RU" b="1" dirty="0" smtClean="0"/>
              <a:t> </a:t>
            </a:r>
            <a:r>
              <a:rPr lang="ru-RU" b="1" dirty="0" err="1" smtClean="0"/>
              <a:t>медицини</a:t>
            </a:r>
            <a:r>
              <a:rPr lang="ru-RU" b="1" dirty="0" smtClean="0"/>
              <a:t> </a:t>
            </a:r>
            <a:r>
              <a:rPr lang="ru-RU" b="1" dirty="0" err="1" smtClean="0"/>
              <a:t>розглядає</a:t>
            </a:r>
            <a:r>
              <a:rPr lang="ru-RU" b="1" dirty="0" smtClean="0"/>
              <a:t> </a:t>
            </a:r>
            <a:r>
              <a:rPr lang="ru-RU" b="1" dirty="0" err="1" smtClean="0"/>
              <a:t>розвиток</a:t>
            </a:r>
            <a:r>
              <a:rPr lang="ru-RU" b="1" dirty="0" smtClean="0"/>
              <a:t> </a:t>
            </a:r>
            <a:r>
              <a:rPr lang="ru-RU" b="1" dirty="0" err="1" smtClean="0"/>
              <a:t>окремих</a:t>
            </a:r>
            <a:r>
              <a:rPr lang="ru-RU" b="1" dirty="0" smtClean="0"/>
              <a:t> </a:t>
            </a:r>
            <a:r>
              <a:rPr lang="ru-RU" b="1" dirty="0" err="1" smtClean="0"/>
              <a:t>галузей</a:t>
            </a:r>
            <a:r>
              <a:rPr lang="ru-RU" b="1" dirty="0" smtClean="0"/>
              <a:t> </a:t>
            </a:r>
            <a:r>
              <a:rPr lang="ru-RU" b="1" dirty="0" err="1" smtClean="0"/>
              <a:t>медицини</a:t>
            </a:r>
            <a:r>
              <a:rPr lang="ru-RU" b="1" dirty="0" smtClean="0"/>
              <a:t>, є </a:t>
            </a:r>
            <a:r>
              <a:rPr lang="ru-RU" b="1" dirty="0" err="1" smtClean="0"/>
              <a:t>складовою</a:t>
            </a:r>
            <a:r>
              <a:rPr lang="ru-RU" b="1" dirty="0" smtClean="0"/>
              <a:t> </a:t>
            </a:r>
            <a:r>
              <a:rPr lang="ru-RU" b="1" dirty="0" err="1" smtClean="0"/>
              <a:t>частиною</a:t>
            </a:r>
            <a:r>
              <a:rPr lang="ru-RU" b="1" dirty="0" smtClean="0"/>
              <a:t> </a:t>
            </a:r>
            <a:r>
              <a:rPr lang="ru-RU" b="1" dirty="0" err="1" smtClean="0"/>
              <a:t>усіх</a:t>
            </a:r>
            <a:r>
              <a:rPr lang="ru-RU" b="1" dirty="0" smtClean="0"/>
              <a:t> </a:t>
            </a:r>
            <a:r>
              <a:rPr lang="ru-RU" b="1" dirty="0" err="1" smtClean="0"/>
              <a:t>медичних</a:t>
            </a:r>
            <a:r>
              <a:rPr lang="ru-RU" b="1" dirty="0" smtClean="0"/>
              <a:t> </a:t>
            </a:r>
            <a:r>
              <a:rPr lang="ru-RU" b="1" dirty="0" err="1" smtClean="0"/>
              <a:t>дисциплін</a:t>
            </a:r>
            <a:r>
              <a:rPr lang="ru-RU" b="1" dirty="0" smtClean="0"/>
              <a:t> і </a:t>
            </a:r>
            <a:r>
              <a:rPr lang="ru-RU" b="1" dirty="0" err="1" smtClean="0"/>
              <a:t>питання</a:t>
            </a:r>
            <a:r>
              <a:rPr lang="ru-RU" b="1" dirty="0" smtClean="0"/>
              <a:t>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викладають</a:t>
            </a:r>
            <a:r>
              <a:rPr lang="ru-RU" b="1" dirty="0" smtClean="0"/>
              <a:t> на </a:t>
            </a:r>
            <a:r>
              <a:rPr lang="ru-RU" b="1" dirty="0" err="1" smtClean="0"/>
              <a:t>відповідних</a:t>
            </a:r>
            <a:r>
              <a:rPr lang="ru-RU" b="1" dirty="0" smtClean="0"/>
              <a:t> </a:t>
            </a:r>
            <a:r>
              <a:rPr lang="ru-RU" b="1" dirty="0" err="1" smtClean="0"/>
              <a:t>профільних</a:t>
            </a:r>
            <a:r>
              <a:rPr lang="ru-RU" b="1" dirty="0" smtClean="0"/>
              <a:t> кафедрах. За </a:t>
            </a:r>
            <a:r>
              <a:rPr lang="ru-RU" b="1" dirty="0" err="1" smtClean="0"/>
              <a:t>змістом</a:t>
            </a:r>
            <a:r>
              <a:rPr lang="ru-RU" b="1" dirty="0" smtClean="0"/>
              <a:t> </a:t>
            </a:r>
            <a:r>
              <a:rPr lang="ru-RU" b="1" dirty="0" err="1" smtClean="0"/>
              <a:t>історія</a:t>
            </a:r>
            <a:r>
              <a:rPr lang="ru-RU" b="1" dirty="0" smtClean="0"/>
              <a:t> </a:t>
            </a:r>
            <a:r>
              <a:rPr lang="ru-RU" b="1" dirty="0" err="1" smtClean="0"/>
              <a:t>медицини</a:t>
            </a:r>
            <a:r>
              <a:rPr lang="ru-RU" b="1" dirty="0" smtClean="0"/>
              <a:t> </a:t>
            </a:r>
            <a:r>
              <a:rPr lang="ru-RU" b="1" dirty="0" err="1" smtClean="0"/>
              <a:t>пов’язана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загальною</a:t>
            </a:r>
            <a:r>
              <a:rPr lang="ru-RU" b="1" dirty="0" smtClean="0"/>
              <a:t> </a:t>
            </a:r>
            <a:r>
              <a:rPr lang="ru-RU" b="1" dirty="0" err="1" smtClean="0"/>
              <a:t>історією</a:t>
            </a:r>
            <a:r>
              <a:rPr lang="ru-RU" b="1" dirty="0" smtClean="0"/>
              <a:t>, </a:t>
            </a:r>
            <a:r>
              <a:rPr lang="ru-RU" b="1" dirty="0" err="1" smtClean="0"/>
              <a:t>історією</a:t>
            </a:r>
            <a:r>
              <a:rPr lang="ru-RU" b="1" dirty="0" smtClean="0"/>
              <a:t> </a:t>
            </a:r>
            <a:r>
              <a:rPr lang="ru-RU" b="1" dirty="0" err="1" smtClean="0"/>
              <a:t>культури</a:t>
            </a:r>
            <a:r>
              <a:rPr lang="ru-RU" b="1" dirty="0" smtClean="0"/>
              <a:t>, </a:t>
            </a:r>
            <a:r>
              <a:rPr lang="ru-RU" b="1" dirty="0" err="1" smtClean="0"/>
              <a:t>філософією</a:t>
            </a:r>
            <a:r>
              <a:rPr lang="ru-RU" b="1" dirty="0" smtClean="0"/>
              <a:t>, </a:t>
            </a:r>
            <a:r>
              <a:rPr lang="ru-RU" b="1" dirty="0" err="1" smtClean="0"/>
              <a:t>соціологією</a:t>
            </a:r>
            <a:r>
              <a:rPr lang="ru-RU" b="1" dirty="0" smtClean="0"/>
              <a:t>, основами права, </a:t>
            </a:r>
            <a:r>
              <a:rPr lang="ru-RU" b="1" dirty="0" err="1" smtClean="0"/>
              <a:t>психологією</a:t>
            </a:r>
            <a:r>
              <a:rPr lang="ru-RU" b="1" dirty="0" smtClean="0"/>
              <a:t> </a:t>
            </a:r>
            <a:r>
              <a:rPr lang="ru-RU" b="1" dirty="0" err="1" smtClean="0"/>
              <a:t>тощо</a:t>
            </a:r>
            <a:r>
              <a:rPr lang="ru-RU" b="1" dirty="0" smtClean="0"/>
              <a:t>.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8640"/>
            <a:ext cx="7335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Міждисциплінарні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зв’язки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uk-UA" sz="3200" b="1" dirty="0" smtClean="0">
                <a:solidFill>
                  <a:srgbClr val="C00000"/>
                </a:solidFill>
              </a:rPr>
              <a:t>дисципліни</a:t>
            </a:r>
            <a:r>
              <a:rPr lang="ru-RU" sz="3200" b="1" dirty="0" smtClean="0">
                <a:solidFill>
                  <a:srgbClr val="C00000"/>
                </a:solidFill>
              </a:rPr>
              <a:t>: 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09119"/>
            <a:ext cx="3578019" cy="214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19"/>
            <a:ext cx="4876800" cy="226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668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856984" cy="85010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На </a:t>
            </a:r>
            <a:r>
              <a:rPr lang="ru-RU" sz="3600" b="1" dirty="0" err="1" smtClean="0">
                <a:solidFill>
                  <a:srgbClr val="C00000"/>
                </a:solidFill>
              </a:rPr>
              <a:t>лекційних</a:t>
            </a:r>
            <a:r>
              <a:rPr lang="ru-RU" sz="3600" b="1" dirty="0" smtClean="0">
                <a:solidFill>
                  <a:srgbClr val="C00000"/>
                </a:solidFill>
              </a:rPr>
              <a:t> та </a:t>
            </a:r>
            <a:r>
              <a:rPr lang="ru-RU" sz="3600" b="1" dirty="0" err="1" smtClean="0">
                <a:solidFill>
                  <a:srgbClr val="C00000"/>
                </a:solidFill>
              </a:rPr>
              <a:t>практичних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заняттях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розглядатимуться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такі</a:t>
            </a:r>
            <a:r>
              <a:rPr lang="ru-RU" sz="3600" b="1" dirty="0" smtClean="0">
                <a:solidFill>
                  <a:srgbClr val="C00000"/>
                </a:solidFill>
              </a:rPr>
              <a:t> теми: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Медицина </a:t>
            </a:r>
            <a:r>
              <a:rPr lang="ru-RU" dirty="0" err="1" smtClean="0"/>
              <a:t>Стародавнього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Медицина </a:t>
            </a:r>
            <a:r>
              <a:rPr lang="ru-RU" dirty="0" err="1" smtClean="0"/>
              <a:t>Середньовіччя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Медицина Нового часу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Медицина і </a:t>
            </a:r>
            <a:r>
              <a:rPr lang="ru-RU" dirty="0" err="1" smtClean="0"/>
              <a:t>охорона</a:t>
            </a:r>
            <a:r>
              <a:rPr lang="ru-RU" dirty="0" smtClean="0"/>
              <a:t> </a:t>
            </a:r>
            <a:r>
              <a:rPr lang="ru-RU" dirty="0" err="1" smtClean="0"/>
              <a:t>здоров’я</a:t>
            </a:r>
            <a:r>
              <a:rPr lang="ru-RU" dirty="0" smtClean="0"/>
              <a:t> </a:t>
            </a:r>
            <a:r>
              <a:rPr lang="ru-RU" dirty="0" err="1" smtClean="0"/>
              <a:t>Новітнього</a:t>
            </a:r>
            <a:r>
              <a:rPr lang="ru-RU" dirty="0" smtClean="0"/>
              <a:t> часу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61048"/>
            <a:ext cx="5715000" cy="2809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274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Види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навчальних</a:t>
            </a:r>
            <a:r>
              <a:rPr lang="ru-RU" b="1" dirty="0" smtClean="0">
                <a:solidFill>
                  <a:srgbClr val="C00000"/>
                </a:solidFill>
              </a:rPr>
              <a:t> занять: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65104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b="1" dirty="0" err="1" smtClean="0"/>
              <a:t>Вивчення</a:t>
            </a:r>
            <a:r>
              <a:rPr lang="ru-RU" b="1" dirty="0" smtClean="0"/>
              <a:t> </a:t>
            </a:r>
            <a:r>
              <a:rPr lang="ru-RU" b="1" dirty="0" err="1" smtClean="0"/>
              <a:t>питань</a:t>
            </a:r>
            <a:r>
              <a:rPr lang="ru-RU" b="1" dirty="0" smtClean="0"/>
              <a:t> </a:t>
            </a:r>
            <a:r>
              <a:rPr lang="ru-RU" b="1" dirty="0" err="1" smtClean="0"/>
              <a:t>історії</a:t>
            </a:r>
            <a:r>
              <a:rPr lang="ru-RU" b="1" dirty="0" smtClean="0"/>
              <a:t> </a:t>
            </a:r>
            <a:r>
              <a:rPr lang="ru-RU" b="1" dirty="0" err="1" smtClean="0"/>
              <a:t>медицини</a:t>
            </a:r>
            <a:r>
              <a:rPr lang="ru-RU" b="1" dirty="0" smtClean="0"/>
              <a:t> </a:t>
            </a:r>
            <a:r>
              <a:rPr lang="ru-RU" b="1" dirty="0" err="1" smtClean="0"/>
              <a:t>спирається</a:t>
            </a:r>
            <a:r>
              <a:rPr lang="ru-RU" b="1" dirty="0" smtClean="0"/>
              <a:t> на </a:t>
            </a:r>
            <a:r>
              <a:rPr lang="ru-RU" b="1" dirty="0" err="1" smtClean="0"/>
              <a:t>конкретні</a:t>
            </a:r>
            <a:r>
              <a:rPr lang="ru-RU" b="1" dirty="0" smtClean="0"/>
              <a:t> </a:t>
            </a:r>
            <a:r>
              <a:rPr lang="ru-RU" b="1" dirty="0" err="1" smtClean="0"/>
              <a:t>наукові</a:t>
            </a:r>
            <a:r>
              <a:rPr lang="ru-RU" b="1" dirty="0" smtClean="0"/>
              <a:t> </a:t>
            </a:r>
            <a:r>
              <a:rPr lang="ru-RU" b="1" dirty="0" err="1" smtClean="0"/>
              <a:t>факти</a:t>
            </a:r>
            <a:r>
              <a:rPr lang="ru-RU" b="1" dirty="0" smtClean="0"/>
              <a:t> і </a:t>
            </a:r>
            <a:r>
              <a:rPr lang="ru-RU" b="1" dirty="0" err="1" smtClean="0"/>
              <a:t>узагальнення</a:t>
            </a:r>
            <a:r>
              <a:rPr lang="ru-RU" b="1" dirty="0" smtClean="0"/>
              <a:t>, </a:t>
            </a:r>
            <a:r>
              <a:rPr lang="ru-RU" b="1" dirty="0" err="1" smtClean="0"/>
              <a:t>котрі</a:t>
            </a:r>
            <a:r>
              <a:rPr lang="ru-RU" b="1" dirty="0" smtClean="0"/>
              <a:t> </a:t>
            </a:r>
            <a:r>
              <a:rPr lang="ru-RU" b="1" dirty="0" err="1" smtClean="0"/>
              <a:t>розглядаються</a:t>
            </a:r>
            <a:r>
              <a:rPr lang="ru-RU" b="1" dirty="0" smtClean="0"/>
              <a:t> через призму </a:t>
            </a:r>
            <a:r>
              <a:rPr lang="ru-RU" b="1" dirty="0" err="1" smtClean="0"/>
              <a:t>сучасних</a:t>
            </a:r>
            <a:r>
              <a:rPr lang="ru-RU" b="1" dirty="0" smtClean="0"/>
              <a:t> </a:t>
            </a:r>
            <a:r>
              <a:rPr lang="ru-RU" b="1" dirty="0" err="1" smtClean="0"/>
              <a:t>наукових</a:t>
            </a:r>
            <a:r>
              <a:rPr lang="ru-RU" b="1" dirty="0" smtClean="0"/>
              <a:t> </a:t>
            </a:r>
            <a:r>
              <a:rPr lang="ru-RU" b="1" dirty="0" err="1" smtClean="0"/>
              <a:t>уявлень</a:t>
            </a:r>
            <a:r>
              <a:rPr lang="ru-RU" b="1" dirty="0" smtClean="0"/>
              <a:t>. 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smtClean="0"/>
              <a:t>Видами </a:t>
            </a:r>
            <a:r>
              <a:rPr lang="ru-RU" b="1" dirty="0" err="1" smtClean="0"/>
              <a:t>навчальних</a:t>
            </a:r>
            <a:r>
              <a:rPr lang="ru-RU" b="1" dirty="0" smtClean="0"/>
              <a:t> занять </a:t>
            </a:r>
            <a:r>
              <a:rPr lang="ru-RU" b="1" dirty="0" err="1" smtClean="0"/>
              <a:t>згідно</a:t>
            </a:r>
            <a:r>
              <a:rPr lang="ru-RU" b="1" dirty="0" smtClean="0"/>
              <a:t> з </a:t>
            </a:r>
            <a:r>
              <a:rPr lang="ru-RU" b="1" dirty="0" err="1" smtClean="0"/>
              <a:t>навчальним</a:t>
            </a:r>
            <a:r>
              <a:rPr lang="ru-RU" b="1" dirty="0" smtClean="0"/>
              <a:t> планом є </a:t>
            </a:r>
            <a:r>
              <a:rPr lang="ru-RU" b="1" dirty="0" err="1" smtClean="0"/>
              <a:t>лекції</a:t>
            </a:r>
            <a:r>
              <a:rPr lang="ru-RU" b="1" dirty="0" smtClean="0"/>
              <a:t>, </a:t>
            </a:r>
            <a:r>
              <a:rPr lang="ru-RU" b="1" dirty="0" err="1" smtClean="0"/>
              <a:t>семінарські</a:t>
            </a:r>
            <a:r>
              <a:rPr lang="ru-RU" b="1" dirty="0" smtClean="0"/>
              <a:t> </a:t>
            </a:r>
            <a:r>
              <a:rPr lang="ru-RU" b="1" dirty="0" err="1" smtClean="0"/>
              <a:t>заняття</a:t>
            </a:r>
            <a:r>
              <a:rPr lang="ru-RU" b="1" dirty="0" smtClean="0"/>
              <a:t>, </a:t>
            </a:r>
            <a:r>
              <a:rPr lang="ru-RU" b="1" dirty="0" err="1" smtClean="0"/>
              <a:t>виконання</a:t>
            </a:r>
            <a:r>
              <a:rPr lang="ru-RU" b="1" dirty="0" smtClean="0"/>
              <a:t> </a:t>
            </a:r>
            <a:r>
              <a:rPr lang="ru-RU" b="1" dirty="0" err="1" smtClean="0"/>
              <a:t>індивідуального</a:t>
            </a:r>
            <a:r>
              <a:rPr lang="ru-RU" b="1" dirty="0" smtClean="0"/>
              <a:t> </a:t>
            </a:r>
            <a:r>
              <a:rPr lang="ru-RU" b="1" dirty="0" err="1" smtClean="0"/>
              <a:t>завдання</a:t>
            </a:r>
            <a:r>
              <a:rPr lang="ru-RU" b="1" dirty="0" smtClean="0"/>
              <a:t>, </a:t>
            </a:r>
            <a:r>
              <a:rPr lang="ru-RU" b="1" dirty="0" err="1" smtClean="0"/>
              <a:t>самостійна</a:t>
            </a:r>
            <a:r>
              <a:rPr lang="ru-RU" b="1" dirty="0" smtClean="0"/>
              <a:t> робота </a:t>
            </a:r>
            <a:r>
              <a:rPr lang="ru-RU" b="1" dirty="0" err="1" smtClean="0"/>
              <a:t>студентів</a:t>
            </a:r>
            <a:r>
              <a:rPr lang="ru-RU" b="1" dirty="0" smtClean="0"/>
              <a:t>. 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вивчення</a:t>
            </a:r>
            <a:r>
              <a:rPr lang="ru-RU" b="1" dirty="0" smtClean="0"/>
              <a:t> </a:t>
            </a:r>
            <a:r>
              <a:rPr lang="ru-RU" b="1" dirty="0" err="1" smtClean="0"/>
              <a:t>історії</a:t>
            </a:r>
            <a:r>
              <a:rPr lang="ru-RU" b="1" dirty="0" smtClean="0"/>
              <a:t> </a:t>
            </a:r>
            <a:r>
              <a:rPr lang="ru-RU" b="1" dirty="0" err="1" smtClean="0"/>
              <a:t>медицини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використовуються</a:t>
            </a:r>
            <a:r>
              <a:rPr lang="ru-RU" b="1" dirty="0" smtClean="0"/>
              <a:t>, </a:t>
            </a:r>
            <a:r>
              <a:rPr lang="ru-RU" b="1" dirty="0" err="1" smtClean="0"/>
              <a:t>окрім</a:t>
            </a:r>
            <a:r>
              <a:rPr lang="ru-RU" b="1" dirty="0" smtClean="0"/>
              <a:t> </a:t>
            </a:r>
            <a:r>
              <a:rPr lang="ru-RU" b="1" dirty="0" err="1" smtClean="0"/>
              <a:t>рекомендованої</a:t>
            </a:r>
            <a:r>
              <a:rPr lang="ru-RU" b="1" dirty="0" smtClean="0"/>
              <a:t> </a:t>
            </a:r>
            <a:r>
              <a:rPr lang="ru-RU" b="1" dirty="0" err="1" smtClean="0"/>
              <a:t>літератури</a:t>
            </a:r>
            <a:r>
              <a:rPr lang="ru-RU" b="1" dirty="0" smtClean="0"/>
              <a:t>, </a:t>
            </a:r>
            <a:r>
              <a:rPr lang="ru-RU" b="1" dirty="0" err="1" smtClean="0"/>
              <a:t>інтернетресурси</a:t>
            </a:r>
            <a:r>
              <a:rPr lang="ru-RU" b="1" dirty="0" smtClean="0"/>
              <a:t>, </a:t>
            </a:r>
            <a:r>
              <a:rPr lang="ru-RU" b="1" dirty="0" err="1" smtClean="0"/>
              <a:t>матеріали</a:t>
            </a:r>
            <a:r>
              <a:rPr lang="ru-RU" b="1" dirty="0" smtClean="0"/>
              <a:t> </a:t>
            </a:r>
            <a:r>
              <a:rPr lang="ru-RU" b="1" dirty="0" err="1" smtClean="0"/>
              <a:t>освітнього</a:t>
            </a:r>
            <a:r>
              <a:rPr lang="ru-RU" b="1" dirty="0" smtClean="0"/>
              <a:t> порталу.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27814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 </a:t>
            </a:r>
            <a:r>
              <a:rPr lang="ru-RU" b="1" dirty="0" err="1" smtClean="0">
                <a:solidFill>
                  <a:srgbClr val="C00000"/>
                </a:solidFill>
              </a:rPr>
              <a:t>результаті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вивчення</a:t>
            </a:r>
            <a:r>
              <a:rPr lang="ru-RU" b="1" dirty="0" smtClean="0">
                <a:solidFill>
                  <a:srgbClr val="C00000"/>
                </a:solidFill>
              </a:rPr>
              <a:t> курсу </a:t>
            </a:r>
            <a:r>
              <a:rPr lang="ru-RU" b="1" dirty="0" err="1" smtClean="0">
                <a:solidFill>
                  <a:srgbClr val="C00000"/>
                </a:solidFill>
              </a:rPr>
              <a:t>студенти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повинні</a:t>
            </a:r>
            <a:r>
              <a:rPr lang="ru-RU" b="1" dirty="0" smtClean="0">
                <a:solidFill>
                  <a:srgbClr val="C00000"/>
                </a:solidFill>
              </a:rPr>
              <a:t>: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 numCol="2">
            <a:normAutofit fontScale="3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5000" b="1" dirty="0" err="1" smtClean="0"/>
              <a:t>Визначати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особливості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природничонаукових</a:t>
            </a:r>
            <a:r>
              <a:rPr lang="ru-RU" sz="5000" b="1" dirty="0" smtClean="0"/>
              <a:t> і </a:t>
            </a:r>
            <a:r>
              <a:rPr lang="ru-RU" sz="5000" b="1" dirty="0" err="1" smtClean="0"/>
              <a:t>медичних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знань</a:t>
            </a:r>
            <a:r>
              <a:rPr lang="ru-RU" sz="5000" b="1" dirty="0" smtClean="0"/>
              <a:t>, </a:t>
            </a:r>
            <a:r>
              <a:rPr lang="ru-RU" sz="5000" b="1" dirty="0" err="1" smtClean="0"/>
              <a:t>характерні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риси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розвитку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лікування</a:t>
            </a:r>
            <a:r>
              <a:rPr lang="ru-RU" sz="5000" b="1" dirty="0" smtClean="0"/>
              <a:t> в </a:t>
            </a:r>
            <a:r>
              <a:rPr lang="ru-RU" sz="5000" b="1" dirty="0" err="1" smtClean="0"/>
              <a:t>Середні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віки</a:t>
            </a:r>
            <a:r>
              <a:rPr lang="ru-RU" sz="5000" b="1" dirty="0" smtClean="0"/>
              <a:t>. </a:t>
            </a:r>
            <a:endParaRPr lang="ru-RU" sz="5000" b="1" dirty="0"/>
          </a:p>
          <a:p>
            <a:pPr>
              <a:buFont typeface="Wingdings" pitchFamily="2" charset="2"/>
              <a:buChar char="q"/>
            </a:pPr>
            <a:r>
              <a:rPr lang="ru-RU" sz="5000" b="1" dirty="0" err="1" smtClean="0"/>
              <a:t>Вирізняти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основні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історико-медичні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події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Середньовіччя</a:t>
            </a:r>
            <a:r>
              <a:rPr lang="ru-RU" sz="5000" b="1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5000" b="1" dirty="0" err="1" smtClean="0"/>
              <a:t>Аналізувати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джерела</a:t>
            </a:r>
            <a:r>
              <a:rPr lang="ru-RU" sz="5000" b="1" dirty="0" smtClean="0"/>
              <a:t> з </a:t>
            </a:r>
            <a:r>
              <a:rPr lang="ru-RU" sz="5000" b="1" dirty="0" err="1" smtClean="0"/>
              <a:t>історії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середньовічної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медицини</a:t>
            </a:r>
            <a:endParaRPr lang="ru-RU" sz="5000" b="1" dirty="0" smtClean="0"/>
          </a:p>
          <a:p>
            <a:pPr>
              <a:buFont typeface="Wingdings" pitchFamily="2" charset="2"/>
              <a:buChar char="q"/>
            </a:pPr>
            <a:r>
              <a:rPr lang="ru-RU" sz="5000" b="1" dirty="0" err="1" smtClean="0"/>
              <a:t>Визначати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особливості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природничонаукових</a:t>
            </a:r>
            <a:r>
              <a:rPr lang="ru-RU" sz="5000" b="1" dirty="0" smtClean="0"/>
              <a:t> і </a:t>
            </a:r>
            <a:r>
              <a:rPr lang="ru-RU" sz="5000" b="1" dirty="0" err="1" smtClean="0"/>
              <a:t>медичних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знань</a:t>
            </a:r>
            <a:r>
              <a:rPr lang="ru-RU" sz="5000" b="1" dirty="0" smtClean="0"/>
              <a:t>, </a:t>
            </a:r>
            <a:r>
              <a:rPr lang="ru-RU" sz="5000" b="1" dirty="0" err="1" smtClean="0"/>
              <a:t>характерні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риси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розвитку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лікування</a:t>
            </a:r>
            <a:r>
              <a:rPr lang="ru-RU" sz="5000" b="1" dirty="0" smtClean="0"/>
              <a:t> в </a:t>
            </a:r>
            <a:r>
              <a:rPr lang="ru-RU" sz="5000" b="1" dirty="0" err="1" smtClean="0"/>
              <a:t>Середні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віки</a:t>
            </a:r>
            <a:r>
              <a:rPr lang="ru-RU" sz="5000" b="1" dirty="0" smtClean="0"/>
              <a:t>. </a:t>
            </a:r>
            <a:endParaRPr lang="ru-RU" sz="5000" b="1" dirty="0"/>
          </a:p>
          <a:p>
            <a:pPr>
              <a:buFont typeface="Wingdings" pitchFamily="2" charset="2"/>
              <a:buChar char="q"/>
            </a:pPr>
            <a:r>
              <a:rPr lang="ru-RU" sz="5000" b="1" dirty="0" err="1" smtClean="0"/>
              <a:t>Вирізняти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основні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історико-медичні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події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Середньовіччя</a:t>
            </a:r>
            <a:r>
              <a:rPr lang="ru-RU" sz="5000" b="1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5000" b="1" dirty="0" err="1" smtClean="0"/>
              <a:t>Аналізувати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джерела</a:t>
            </a:r>
            <a:r>
              <a:rPr lang="ru-RU" sz="5000" b="1" dirty="0" smtClean="0"/>
              <a:t> з </a:t>
            </a:r>
            <a:r>
              <a:rPr lang="ru-RU" sz="5000" b="1" dirty="0" err="1" smtClean="0"/>
              <a:t>історії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середньовічної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медицини</a:t>
            </a:r>
            <a:endParaRPr lang="ru-RU" sz="5000" b="1" dirty="0" smtClean="0"/>
          </a:p>
          <a:p>
            <a:pPr>
              <a:buFont typeface="Wingdings" pitchFamily="2" charset="2"/>
              <a:buChar char="q"/>
            </a:pPr>
            <a:r>
              <a:rPr lang="ru-RU" sz="5000" b="1" dirty="0" err="1" smtClean="0"/>
              <a:t>Визначати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особливості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природничо-наукових</a:t>
            </a:r>
            <a:r>
              <a:rPr lang="ru-RU" sz="5000" b="1" dirty="0" smtClean="0"/>
              <a:t> і </a:t>
            </a:r>
            <a:r>
              <a:rPr lang="ru-RU" sz="5000" b="1" dirty="0" err="1" smtClean="0"/>
              <a:t>медичних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знань</a:t>
            </a:r>
            <a:r>
              <a:rPr lang="ru-RU" sz="5000" b="1" dirty="0" smtClean="0"/>
              <a:t>, </a:t>
            </a:r>
            <a:r>
              <a:rPr lang="ru-RU" sz="5000" b="1" dirty="0" err="1" smtClean="0"/>
              <a:t>характерні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риси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розвитку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медицини</a:t>
            </a:r>
            <a:r>
              <a:rPr lang="ru-RU" sz="5000" b="1" dirty="0" smtClean="0"/>
              <a:t> в </a:t>
            </a:r>
            <a:r>
              <a:rPr lang="ru-RU" sz="5000" b="1" dirty="0" err="1" smtClean="0"/>
              <a:t>Новочасну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добу</a:t>
            </a:r>
            <a:r>
              <a:rPr lang="ru-RU" sz="5000" b="1" dirty="0" smtClean="0"/>
              <a:t>. </a:t>
            </a:r>
          </a:p>
          <a:p>
            <a:pPr>
              <a:buFont typeface="Wingdings" pitchFamily="2" charset="2"/>
              <a:buChar char="q"/>
            </a:pPr>
            <a:endParaRPr lang="uk-UA" sz="5000" b="1" dirty="0"/>
          </a:p>
          <a:p>
            <a:pPr marL="0" indent="0">
              <a:buNone/>
            </a:pPr>
            <a:endParaRPr lang="ru-RU" sz="5000" b="1" dirty="0"/>
          </a:p>
          <a:p>
            <a:pPr>
              <a:buFont typeface="Wingdings" pitchFamily="2" charset="2"/>
              <a:buChar char="q"/>
            </a:pPr>
            <a:r>
              <a:rPr lang="ru-RU" sz="5000" b="1" dirty="0" err="1" smtClean="0"/>
              <a:t>Аналізувати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джерела</a:t>
            </a:r>
            <a:r>
              <a:rPr lang="ru-RU" sz="5000" b="1" dirty="0" smtClean="0"/>
              <a:t> з </a:t>
            </a:r>
            <a:r>
              <a:rPr lang="ru-RU" sz="5000" b="1" dirty="0" err="1" smtClean="0"/>
              <a:t>історії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модерної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культури</a:t>
            </a:r>
            <a:r>
              <a:rPr lang="ru-RU" sz="5000" b="1" dirty="0" smtClean="0"/>
              <a:t> і </a:t>
            </a:r>
            <a:r>
              <a:rPr lang="ru-RU" sz="5000" b="1" dirty="0" err="1" smtClean="0"/>
              <a:t>медицини</a:t>
            </a:r>
            <a:r>
              <a:rPr lang="ru-RU" sz="5000" b="1" dirty="0" smtClean="0"/>
              <a:t>. </a:t>
            </a:r>
            <a:endParaRPr lang="ru-RU" sz="5000" b="1" dirty="0"/>
          </a:p>
          <a:p>
            <a:pPr>
              <a:buFont typeface="Wingdings" pitchFamily="2" charset="2"/>
              <a:buChar char="q"/>
            </a:pPr>
            <a:r>
              <a:rPr lang="ru-RU" sz="5000" b="1" dirty="0" err="1" smtClean="0"/>
              <a:t>Розуміти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особливості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розвитку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медицини</a:t>
            </a:r>
            <a:r>
              <a:rPr lang="ru-RU" sz="5000" b="1" dirty="0" smtClean="0"/>
              <a:t> і </a:t>
            </a:r>
            <a:r>
              <a:rPr lang="ru-RU" sz="5000" b="1" dirty="0" err="1" smtClean="0"/>
              <a:t>медичних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знань</a:t>
            </a:r>
            <a:r>
              <a:rPr lang="ru-RU" sz="5000" b="1" dirty="0" smtClean="0"/>
              <a:t> в </a:t>
            </a:r>
            <a:r>
              <a:rPr lang="ru-RU" sz="5000" b="1" dirty="0" err="1" smtClean="0"/>
              <a:t>період</a:t>
            </a:r>
            <a:r>
              <a:rPr lang="ru-RU" sz="5000" b="1" dirty="0" smtClean="0"/>
              <a:t> Нового часу. </a:t>
            </a:r>
            <a:endParaRPr lang="ru-RU" sz="5000" b="1" dirty="0"/>
          </a:p>
          <a:p>
            <a:pPr>
              <a:buFont typeface="Wingdings" pitchFamily="2" charset="2"/>
              <a:buChar char="q"/>
            </a:pPr>
            <a:r>
              <a:rPr lang="ru-RU" sz="5000" b="1" dirty="0" err="1" smtClean="0"/>
              <a:t>Інтерпретувати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основні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історико-медичні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події</a:t>
            </a:r>
            <a:r>
              <a:rPr lang="ru-RU" sz="5000" b="1" dirty="0" smtClean="0"/>
              <a:t> в </a:t>
            </a:r>
            <a:r>
              <a:rPr lang="ru-RU" sz="5000" b="1" dirty="0" err="1" smtClean="0"/>
              <a:t>період</a:t>
            </a:r>
            <a:r>
              <a:rPr lang="ru-RU" sz="5000" b="1" dirty="0" smtClean="0"/>
              <a:t> Нового часу. </a:t>
            </a:r>
          </a:p>
          <a:p>
            <a:pPr>
              <a:buFont typeface="Wingdings" pitchFamily="2" charset="2"/>
              <a:buChar char="q"/>
            </a:pPr>
            <a:r>
              <a:rPr lang="ru-RU" sz="5000" b="1" dirty="0" err="1" smtClean="0"/>
              <a:t>Вирізняти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основні</a:t>
            </a:r>
            <a:r>
              <a:rPr lang="ru-RU" sz="5000" b="1" dirty="0" smtClean="0"/>
              <a:t> характеристики </a:t>
            </a:r>
            <a:r>
              <a:rPr lang="ru-RU" sz="5000" b="1" dirty="0" err="1" smtClean="0"/>
              <a:t>Новітнього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періоду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історії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людства</a:t>
            </a:r>
            <a:r>
              <a:rPr lang="ru-RU" sz="5000" b="1" dirty="0" smtClean="0"/>
              <a:t>, </a:t>
            </a:r>
            <a:r>
              <a:rPr lang="ru-RU" sz="5000" b="1" dirty="0" err="1" smtClean="0"/>
              <a:t>особливості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природничонаукових</a:t>
            </a:r>
            <a:r>
              <a:rPr lang="ru-RU" sz="5000" b="1" dirty="0" smtClean="0"/>
              <a:t> і </a:t>
            </a:r>
            <a:r>
              <a:rPr lang="ru-RU" sz="5000" b="1" dirty="0" err="1" smtClean="0"/>
              <a:t>медичних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знань</a:t>
            </a:r>
            <a:r>
              <a:rPr lang="ru-RU" sz="5000" b="1" dirty="0" smtClean="0"/>
              <a:t>, </a:t>
            </a:r>
            <a:r>
              <a:rPr lang="ru-RU" sz="5000" b="1" dirty="0" err="1" smtClean="0"/>
              <a:t>характерні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риси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розвитку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медицини</a:t>
            </a:r>
            <a:r>
              <a:rPr lang="ru-RU" sz="5000" b="1" dirty="0" smtClean="0"/>
              <a:t> в </a:t>
            </a:r>
            <a:r>
              <a:rPr lang="ru-RU" sz="5000" b="1" dirty="0" err="1" smtClean="0"/>
              <a:t>новітню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добу</a:t>
            </a:r>
            <a:r>
              <a:rPr lang="ru-RU" sz="5000" b="1" dirty="0" smtClean="0"/>
              <a:t>. </a:t>
            </a:r>
            <a:endParaRPr lang="ru-RU" sz="5000" b="1" dirty="0"/>
          </a:p>
          <a:p>
            <a:pPr>
              <a:buFont typeface="Wingdings" pitchFamily="2" charset="2"/>
              <a:buChar char="q"/>
            </a:pPr>
            <a:r>
              <a:rPr lang="ru-RU" sz="5000" b="1" dirty="0" err="1" smtClean="0"/>
              <a:t>Розглядати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джерела</a:t>
            </a:r>
            <a:r>
              <a:rPr lang="ru-RU" sz="5000" b="1" dirty="0" smtClean="0"/>
              <a:t> з </a:t>
            </a:r>
            <a:r>
              <a:rPr lang="ru-RU" sz="5000" b="1" dirty="0" err="1" smtClean="0"/>
              <a:t>історії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модерної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культури</a:t>
            </a:r>
            <a:r>
              <a:rPr lang="ru-RU" sz="5000" b="1" dirty="0" smtClean="0"/>
              <a:t> і </a:t>
            </a:r>
            <a:r>
              <a:rPr lang="ru-RU" sz="5000" b="1" dirty="0" err="1" smtClean="0"/>
              <a:t>медицини</a:t>
            </a:r>
            <a:r>
              <a:rPr lang="ru-RU" sz="5000" b="1" dirty="0" smtClean="0"/>
              <a:t>. </a:t>
            </a:r>
            <a:endParaRPr lang="ru-RU" sz="5000" b="1" dirty="0"/>
          </a:p>
          <a:p>
            <a:pPr>
              <a:buFont typeface="Wingdings" pitchFamily="2" charset="2"/>
              <a:buChar char="q"/>
            </a:pPr>
            <a:r>
              <a:rPr lang="ru-RU" sz="5000" b="1" dirty="0" err="1" smtClean="0"/>
              <a:t>Визначити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особливості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розвитку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медицини</a:t>
            </a:r>
            <a:r>
              <a:rPr lang="ru-RU" sz="5000" b="1" dirty="0" smtClean="0"/>
              <a:t> і </a:t>
            </a:r>
            <a:r>
              <a:rPr lang="ru-RU" sz="5000" b="1" dirty="0" err="1" smtClean="0"/>
              <a:t>медичних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знань</a:t>
            </a:r>
            <a:r>
              <a:rPr lang="ru-RU" sz="5000" b="1" dirty="0" smtClean="0"/>
              <a:t> у </a:t>
            </a:r>
            <a:r>
              <a:rPr lang="ru-RU" sz="5000" b="1" dirty="0" err="1" smtClean="0"/>
              <a:t>Новітній</a:t>
            </a:r>
            <a:r>
              <a:rPr lang="ru-RU" sz="5000" b="1" dirty="0" smtClean="0"/>
              <a:t> час.</a:t>
            </a:r>
          </a:p>
          <a:p>
            <a:pPr>
              <a:buFont typeface="Wingdings" pitchFamily="2" charset="2"/>
              <a:buChar char="q"/>
            </a:pPr>
            <a:r>
              <a:rPr lang="ru-RU" sz="5000" b="1" dirty="0" err="1" smtClean="0"/>
              <a:t>Висвітлювати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основні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історико-медичні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події</a:t>
            </a:r>
            <a:r>
              <a:rPr lang="ru-RU" sz="5000" b="1" dirty="0" smtClean="0"/>
              <a:t> в </a:t>
            </a:r>
            <a:r>
              <a:rPr lang="ru-RU" sz="5000" b="1" dirty="0" err="1" smtClean="0"/>
              <a:t>Новітній</a:t>
            </a:r>
            <a:r>
              <a:rPr lang="ru-RU" sz="5000" b="1" dirty="0" smtClean="0"/>
              <a:t> час.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217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541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Актуальність вивчення дисципліни.</vt:lpstr>
      <vt:lpstr>Презентация PowerPoint</vt:lpstr>
      <vt:lpstr>Презентация PowerPoint</vt:lpstr>
      <vt:lpstr>Презентация PowerPoint</vt:lpstr>
      <vt:lpstr>Презентация PowerPoint</vt:lpstr>
      <vt:lpstr>На лекційних та практичних заняттях розглядатимуться такі теми: </vt:lpstr>
      <vt:lpstr>Види навчальних занять:</vt:lpstr>
      <vt:lpstr>В результаті вивчення курсу студенти повинні: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Катя</cp:lastModifiedBy>
  <cp:revision>4</cp:revision>
  <dcterms:created xsi:type="dcterms:W3CDTF">2020-07-13T14:01:49Z</dcterms:created>
  <dcterms:modified xsi:type="dcterms:W3CDTF">2020-07-13T14:35:45Z</dcterms:modified>
</cp:coreProperties>
</file>